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1124" r:id="rId5"/>
    <p:sldId id="1176" r:id="rId6"/>
    <p:sldId id="1172" r:id="rId7"/>
    <p:sldId id="1171" r:id="rId8"/>
    <p:sldId id="1173" r:id="rId9"/>
    <p:sldId id="1174" r:id="rId10"/>
    <p:sldId id="1175" r:id="rId11"/>
    <p:sldId id="1169" r:id="rId12"/>
    <p:sldId id="1170" r:id="rId13"/>
    <p:sldId id="1167" r:id="rId14"/>
    <p:sldId id="1177" r:id="rId15"/>
    <p:sldId id="1178" r:id="rId16"/>
    <p:sldId id="1179" r:id="rId17"/>
    <p:sldId id="1092" r:id="rId18"/>
    <p:sldId id="1125" r:id="rId19"/>
    <p:sldId id="1126" r:id="rId20"/>
    <p:sldId id="1136" r:id="rId21"/>
    <p:sldId id="1137" r:id="rId22"/>
    <p:sldId id="1138" r:id="rId23"/>
    <p:sldId id="1129" r:id="rId24"/>
    <p:sldId id="1130" r:id="rId25"/>
    <p:sldId id="1131" r:id="rId26"/>
    <p:sldId id="1118" r:id="rId27"/>
    <p:sldId id="1132" r:id="rId28"/>
    <p:sldId id="1100" r:id="rId29"/>
    <p:sldId id="1114" r:id="rId30"/>
    <p:sldId id="1113" r:id="rId31"/>
    <p:sldId id="1065" r:id="rId32"/>
    <p:sldId id="1181" r:id="rId33"/>
    <p:sldId id="1180" r:id="rId34"/>
    <p:sldId id="1185" r:id="rId35"/>
    <p:sldId id="1182" r:id="rId36"/>
    <p:sldId id="1186" r:id="rId37"/>
    <p:sldId id="1187" r:id="rId38"/>
    <p:sldId id="1188" r:id="rId39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896" autoAdjust="0"/>
  </p:normalViewPr>
  <p:slideViewPr>
    <p:cSldViewPr snapToGrid="0">
      <p:cViewPr varScale="1">
        <p:scale>
          <a:sx n="209" d="100"/>
          <a:sy n="209" d="100"/>
        </p:scale>
        <p:origin x="3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15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29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5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6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5F3F-AE8E-CFD3-8DB2-44F65A39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1EEE6-AD2A-81CD-7D3E-7D97033748BA}"/>
              </a:ext>
            </a:extLst>
          </p:cNvPr>
          <p:cNvSpPr txBox="1"/>
          <p:nvPr/>
        </p:nvSpPr>
        <p:spPr>
          <a:xfrm>
            <a:off x="353357" y="1548066"/>
            <a:ext cx="8461781" cy="263149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/2      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rexp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&lt;- 1   - exp(-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(n,5,1)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(x_B,5,1)/2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rt(n,1,30)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pt(x_t,1,30)/2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+ 0.5/(1+exp(-2*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00AE-1ADC-84DE-9770-BDEE6E2DF63F}"/>
              </a:ext>
            </a:extLst>
          </p:cNvPr>
          <p:cNvSpPr txBox="1"/>
          <p:nvPr/>
        </p:nvSpPr>
        <p:spPr>
          <a:xfrm>
            <a:off x="4099474" y="1086401"/>
            <a:ext cx="1585018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78161-27C3-C55A-0720-3B860D14AB2D}"/>
              </a:ext>
            </a:extLst>
          </p:cNvPr>
          <p:cNvSpPr txBox="1"/>
          <p:nvPr/>
        </p:nvSpPr>
        <p:spPr>
          <a:xfrm>
            <a:off x="238915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6009C-9EC1-3832-6986-443C0CB4DCE2}"/>
              </a:ext>
            </a:extLst>
          </p:cNvPr>
          <p:cNvSpPr txBox="1"/>
          <p:nvPr/>
        </p:nvSpPr>
        <p:spPr>
          <a:xfrm>
            <a:off x="957368" y="1086401"/>
            <a:ext cx="1109203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08F1C-BCB6-50E1-7C8B-4C004993B7F4}"/>
              </a:ext>
            </a:extLst>
          </p:cNvPr>
          <p:cNvSpPr txBox="1"/>
          <p:nvPr/>
        </p:nvSpPr>
        <p:spPr>
          <a:xfrm>
            <a:off x="3639553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51E8-E364-3D13-27B0-9F210F3B8998}"/>
              </a:ext>
            </a:extLst>
          </p:cNvPr>
          <p:cNvSpPr txBox="1"/>
          <p:nvPr/>
        </p:nvSpPr>
        <p:spPr>
          <a:xfrm>
            <a:off x="6849261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𝜺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F27B-6848-5BEB-E5A5-E86788284CBC}"/>
              </a:ext>
            </a:extLst>
          </p:cNvPr>
          <p:cNvSpPr txBox="1"/>
          <p:nvPr/>
        </p:nvSpPr>
        <p:spPr>
          <a:xfrm>
            <a:off x="2736112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72B78-9692-973A-60F4-80593F0F7D88}"/>
              </a:ext>
            </a:extLst>
          </p:cNvPr>
          <p:cNvSpPr txBox="1"/>
          <p:nvPr/>
        </p:nvSpPr>
        <p:spPr>
          <a:xfrm>
            <a:off x="353357" y="5045421"/>
            <a:ext cx="8461780" cy="120032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We now will do </a:t>
            </a:r>
            <a:r>
              <a:rPr lang="en-US" sz="1800" u="sng" dirty="0">
                <a:solidFill>
                  <a:schemeClr val="accent2"/>
                </a:solidFill>
              </a:rPr>
              <a:t>single</a:t>
            </a:r>
            <a:r>
              <a:rPr lang="en-US" sz="1800" b="0" dirty="0">
                <a:solidFill>
                  <a:schemeClr val="accent2"/>
                </a:solidFill>
              </a:rPr>
              <a:t>-threshold PRA on each of these six datasets.</a:t>
            </a:r>
          </a:p>
          <a:p>
            <a:endParaRPr lang="en-US" sz="1800" b="0" dirty="0">
              <a:solidFill>
                <a:schemeClr val="accent2"/>
              </a:solidFill>
            </a:endParaRPr>
          </a:p>
          <a:p>
            <a:r>
              <a:rPr lang="en-US" sz="1800" b="0" dirty="0">
                <a:solidFill>
                  <a:schemeClr val="accent2"/>
                </a:solidFill>
              </a:rPr>
              <a:t>We vary the location of the threshold: 5% quantile of x, 10%, …, 95%.</a:t>
            </a:r>
          </a:p>
          <a:p>
            <a:r>
              <a:rPr lang="en-US" sz="1800" b="0" dirty="0">
                <a:solidFill>
                  <a:schemeClr val="accent2"/>
                </a:solidFill>
              </a:rPr>
              <a:t>(So p[H] will vary accordingly.)</a:t>
            </a:r>
          </a:p>
        </p:txBody>
      </p:sp>
    </p:spTree>
    <p:extLst>
      <p:ext uri="{BB962C8B-B14F-4D97-AF65-F5344CB8AC3E}">
        <p14:creationId xmlns:p14="http://schemas.microsoft.com/office/powerpoint/2010/main" val="1091133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Single-threshold PRA on the six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23DBA-2B7A-BB49-9FF7-A6B7419B2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69393"/>
            <a:ext cx="7927521" cy="5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C31F-71FE-DAB3-933E-8107204A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F38E-2754-7ECE-070C-F08A7F217EC0}"/>
              </a:ext>
            </a:extLst>
          </p:cNvPr>
          <p:cNvSpPr txBox="1"/>
          <p:nvPr/>
        </p:nvSpPr>
        <p:spPr>
          <a:xfrm>
            <a:off x="1420586" y="1934792"/>
            <a:ext cx="6066064" cy="313932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accent2"/>
                </a:solidFill>
              </a:rPr>
              <a:t>What kind of figures do you expect to see if we carry out </a:t>
            </a:r>
            <a:r>
              <a:rPr lang="en-US" sz="2200" u="sng" dirty="0">
                <a:solidFill>
                  <a:schemeClr val="accent2"/>
                </a:solidFill>
              </a:rPr>
              <a:t>multi</a:t>
            </a:r>
            <a:r>
              <a:rPr lang="en-US" sz="2200" b="0" dirty="0">
                <a:solidFill>
                  <a:schemeClr val="accent2"/>
                </a:solidFill>
              </a:rPr>
              <a:t>-threshold PRA on these six datasets, using the same 19 threshold levels to define our x-intervals?</a:t>
            </a:r>
          </a:p>
          <a:p>
            <a:endParaRPr lang="en-US" sz="2200" b="0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Would V be constant, i.e. independent of the x-interval?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How would p[H] vary between the intervals?</a:t>
            </a:r>
          </a:p>
        </p:txBody>
      </p:sp>
    </p:spTree>
    <p:extLst>
      <p:ext uri="{BB962C8B-B14F-4D97-AF65-F5344CB8AC3E}">
        <p14:creationId xmlns:p14="http://schemas.microsoft.com/office/powerpoint/2010/main" val="304150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F1FE-F842-F8E1-1E5C-8F77DD77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equal-p[H]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1441A-5CB8-D728-3727-33376C1E0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71" y="661228"/>
            <a:ext cx="8017329" cy="59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8A6-0DD2-3B9C-6B02-91CF832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equal-x-width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1B5F-3C20-72E0-0073-6727C8330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3429"/>
            <a:ext cx="8017042" cy="5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8831</TotalTime>
  <Words>2104</Words>
  <Application>Microsoft Macintosh PowerPoint</Application>
  <PresentationFormat>On-screen Show (4:3)</PresentationFormat>
  <Paragraphs>361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 Unicode MS</vt:lpstr>
      <vt:lpstr>Arial</vt:lpstr>
      <vt:lpstr>Cambria Math</vt:lpstr>
      <vt:lpstr>Courier New</vt:lpstr>
      <vt:lpstr>Symbol</vt:lpstr>
      <vt:lpstr>Times New Roman</vt:lpstr>
      <vt:lpstr>Verdana</vt:lpstr>
      <vt:lpstr>Default Design</vt:lpstr>
      <vt:lpstr>4.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5. Links between PRA and BDT</vt:lpstr>
      <vt:lpstr>6.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Appendices</vt:lpstr>
      <vt:lpstr>Condition for V being threshold-independent</vt:lpstr>
      <vt:lpstr>Six datasets where E[z|x] = a + b Fx[x]</vt:lpstr>
      <vt:lpstr>Single-threshold PRA on the six datasets</vt:lpstr>
      <vt:lpstr>EXERCISE</vt:lpstr>
      <vt:lpstr>Multi-threshold PRA with equal-p[H] intervals</vt:lpstr>
      <vt:lpstr>Multi-threshold PRA with equal-x-width intervals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1535</cp:revision>
  <dcterms:created xsi:type="dcterms:W3CDTF">2000-04-18T15:17:11Z</dcterms:created>
  <dcterms:modified xsi:type="dcterms:W3CDTF">2025-09-10T17:18:51Z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